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99CCCE2-F196-4885-AD52-B7A9B678E598}">
  <a:tblStyle styleId="{D99CCCE2-F196-4885-AD52-B7A9B678E5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2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6f1ca6506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6f1ca6506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6f1ca6506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6f1ca6506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6f1ca6506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6f1ca6506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6f1ca6506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6f1ca6506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6f1ca6506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6f1ca6506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6f1ca6506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6f1ca6506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6f1ca6506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6f1ca6506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886600" y="1556525"/>
            <a:ext cx="70158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/>
              <a:t>Singapore’s Employment LandScape</a:t>
            </a:r>
            <a:endParaRPr sz="3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Nishtha Malhotra (A0228556W)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Sreelakshmi (A0268357N)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Lalitha Ravi ( A0268254X 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/>
          <p:nvPr>
            <p:ph idx="4294967295" type="subTitle"/>
          </p:nvPr>
        </p:nvSpPr>
        <p:spPr>
          <a:xfrm>
            <a:off x="1297500" y="246850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Retrenchment and Labour Turnover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98" name="Google Shape;298;p26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Transformation </a:t>
            </a:r>
            <a:endParaRPr/>
          </a:p>
        </p:txBody>
      </p:sp>
      <p:sp>
        <p:nvSpPr>
          <p:cNvPr id="299" name="Google Shape;299;p26"/>
          <p:cNvSpPr txBox="1"/>
          <p:nvPr>
            <p:ph idx="1" type="body"/>
          </p:nvPr>
        </p:nvSpPr>
        <p:spPr>
          <a:xfrm>
            <a:off x="1301950" y="1260825"/>
            <a:ext cx="5609700" cy="30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Data Transformation:</a:t>
            </a:r>
            <a:endParaRPr b="1"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Performed Union of datasets.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Merged datasets from different years, encompassing broader and more granular occupational categories.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Processed and cleaned numerous datasets to ensure data quality and consistency, resulting in a substantial number of refined datasets ready for analysis.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Number Of Files After Preprocessing: </a:t>
            </a:r>
            <a:r>
              <a:rPr lang="en-GB" sz="1100"/>
              <a:t>20 Files 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Preprocessed Combined File Size</a:t>
            </a:r>
            <a:r>
              <a:rPr lang="en-GB" sz="1100"/>
              <a:t> - 421 KB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7"/>
          <p:cNvSpPr txBox="1"/>
          <p:nvPr>
            <p:ph idx="4294967295" type="subTitle"/>
          </p:nvPr>
        </p:nvSpPr>
        <p:spPr>
          <a:xfrm>
            <a:off x="1297500" y="246850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Retrenchment and Labour Turnover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05" name="Google Shape;305;p27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Queries </a:t>
            </a:r>
            <a:endParaRPr/>
          </a:p>
        </p:txBody>
      </p:sp>
      <p:sp>
        <p:nvSpPr>
          <p:cNvPr id="306" name="Google Shape;306;p27"/>
          <p:cNvSpPr txBox="1"/>
          <p:nvPr>
            <p:ph idx="1" type="body"/>
          </p:nvPr>
        </p:nvSpPr>
        <p:spPr>
          <a:xfrm>
            <a:off x="1301950" y="1260825"/>
            <a:ext cx="5609700" cy="30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has Labour Turnover (Recruitment and Resignation) changed over the years 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has Labour Turnover changed been impacted by recession for different occupations 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What is the forecast of Labour turnover for the next year 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What is the trend of Retrenchment over the last few years 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What are the top industries and sub-industries that are impacted the most by retrenchment?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Ideas</a:t>
            </a:r>
            <a:endParaRPr/>
          </a:p>
        </p:txBody>
      </p:sp>
      <p:graphicFrame>
        <p:nvGraphicFramePr>
          <p:cNvPr id="312" name="Google Shape;312;p28"/>
          <p:cNvGraphicFramePr/>
          <p:nvPr/>
        </p:nvGraphicFramePr>
        <p:xfrm>
          <a:off x="1439750" y="1557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{D99CCCE2-F196-4885-AD52-B7A9B678E598}</a:tableStyleId>
              </a:tblPr>
              <a:tblGrid>
                <a:gridCol w="2990850"/>
                <a:gridCol w="311467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latin typeface="Lato"/>
                          <a:ea typeface="Lato"/>
                          <a:cs typeface="Lato"/>
                          <a:sym typeface="Lato"/>
                        </a:rPr>
                        <a:t>Categories</a:t>
                      </a:r>
                      <a:endParaRPr b="1"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>
                          <a:latin typeface="Lato"/>
                          <a:ea typeface="Lato"/>
                          <a:cs typeface="Lato"/>
                          <a:sym typeface="Lato"/>
                        </a:rPr>
                        <a:t>Colours</a:t>
                      </a:r>
                      <a:endParaRPr b="1"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1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Male,  Female</a:t>
                      </a:r>
                      <a:endParaRPr b="1" i="1" sz="11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100">
                          <a:solidFill>
                            <a:srgbClr val="4A86E8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Blue</a:t>
                      </a:r>
                      <a:r>
                        <a:rPr b="1" i="1" lang="en-GB" sz="1100">
                          <a:latin typeface="Lato"/>
                          <a:ea typeface="Lato"/>
                          <a:cs typeface="Lato"/>
                          <a:sym typeface="Lato"/>
                        </a:rPr>
                        <a:t> , </a:t>
                      </a:r>
                      <a:r>
                        <a:rPr b="1" i="1" lang="en-GB" sz="1100">
                          <a:solidFill>
                            <a:srgbClr val="EA9999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Pink</a:t>
                      </a:r>
                      <a:endParaRPr b="1" i="1" sz="1100">
                        <a:solidFill>
                          <a:srgbClr val="EA9999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1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Employment, Unemployment, Retrenchment</a:t>
                      </a:r>
                      <a:endParaRPr b="1" i="1" sz="11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100">
                          <a:solidFill>
                            <a:srgbClr val="38761D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Green, </a:t>
                      </a:r>
                      <a:r>
                        <a:rPr b="1" i="1" lang="en-GB" sz="1100">
                          <a:solidFill>
                            <a:srgbClr val="FF99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Orange, </a:t>
                      </a:r>
                      <a:r>
                        <a:rPr b="1" i="1" lang="en-GB" sz="1100">
                          <a:solidFill>
                            <a:srgbClr val="CC0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Red</a:t>
                      </a:r>
                      <a:endParaRPr b="1" i="1" sz="1100">
                        <a:solidFill>
                          <a:srgbClr val="CC0000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1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PMET , NON- PMET</a:t>
                      </a:r>
                      <a:endParaRPr b="1" i="1" sz="11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100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Royal Blue, </a:t>
                      </a:r>
                      <a:r>
                        <a:rPr b="1" i="1" lang="en-GB" sz="1100">
                          <a:solidFill>
                            <a:srgbClr val="F1C23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Mustard Yellow</a:t>
                      </a:r>
                      <a:endParaRPr b="1" i="1" sz="1100">
                        <a:solidFill>
                          <a:srgbClr val="F1C23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1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Construction, Manufacturing, Services</a:t>
                      </a:r>
                      <a:endParaRPr b="1" i="1" sz="11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100">
                          <a:solidFill>
                            <a:srgbClr val="BF9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Brown, </a:t>
                      </a:r>
                      <a:r>
                        <a:rPr b="1" i="1" lang="en-GB" sz="1100">
                          <a:solidFill>
                            <a:srgbClr val="999999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Grey, </a:t>
                      </a:r>
                      <a:r>
                        <a:rPr b="1" i="1" lang="en-GB" sz="1100">
                          <a:solidFill>
                            <a:srgbClr val="B4A7D6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Purple</a:t>
                      </a:r>
                      <a:endParaRPr b="1" i="1" sz="1100">
                        <a:solidFill>
                          <a:srgbClr val="B4A7D6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3" name="Google Shape;313;p28"/>
          <p:cNvSpPr txBox="1"/>
          <p:nvPr/>
        </p:nvSpPr>
        <p:spPr>
          <a:xfrm>
            <a:off x="1297500" y="1129550"/>
            <a:ext cx="32745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AutoNum type="arabicPeriod"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Colour Palette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28"/>
          <p:cNvSpPr txBox="1"/>
          <p:nvPr/>
        </p:nvSpPr>
        <p:spPr>
          <a:xfrm>
            <a:off x="1439750" y="3466225"/>
            <a:ext cx="32745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2.      Animations &amp; Interactivity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28"/>
          <p:cNvSpPr txBox="1"/>
          <p:nvPr/>
        </p:nvSpPr>
        <p:spPr>
          <a:xfrm>
            <a:off x="1514700" y="3964225"/>
            <a:ext cx="68217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We've incorporated dynamic animations into our graphs, enhancing visualisation by highlighting changes over time, such as trends across different years or periods. Improved the interactivity of visualisations using filters and tooltips.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/>
          <p:nvPr>
            <p:ph type="title"/>
          </p:nvPr>
        </p:nvSpPr>
        <p:spPr>
          <a:xfrm>
            <a:off x="1235175" y="1657650"/>
            <a:ext cx="7038900" cy="18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Moving On To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Tableau Visualization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Story…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0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26" name="Google Shape;326;p30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7" name="Google Shape;327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5" name="Google Shape;335;p30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0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7" name="Google Shape;337;p30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38" name="Google Shape;338;p3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2" name="Google Shape;342;p30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0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30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45" name="Google Shape;345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9" name="Google Shape;349;p30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50" name="Google Shape;350;p3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" name="Google Shape;351;p3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52" name="Google Shape;352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30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57" name="Google Shape;357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" name="Google Shape;358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59" name="Google Shape;359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61" name="Google Shape;361;p30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62" name="Google Shape;362;p30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63" name="Google Shape;363;p3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1" name="Google Shape;371;p30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Scope 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180925" y="11960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Understand Singapore's employment market to assess economic health and individual career prospects.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This project aims to develop an interactive data visualization tool using Ministry of Manpower (MOM) data to facilitate insightful exploration of Singapore's employment landscape.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Understand employment levels are for assessing job creation and labour market health, offering insights into economic shifts.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Explore distribution of employment across industries can reveal trends like industry growth or decline, crucial for policymakers and businesses.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The study uses MOM datasets on employment, unemployment, labour turnover, and retrenchment for analysing the Singaporean labour market.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911350" y="188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50">
                <a:latin typeface="Lato"/>
                <a:ea typeface="Lato"/>
                <a:cs typeface="Lato"/>
                <a:sym typeface="Lato"/>
              </a:rPr>
              <a:t>Target audiences</a:t>
            </a:r>
            <a:endParaRPr sz="265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357675" y="11025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090575" y="11025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Job seekers</a:t>
            </a:r>
            <a:r>
              <a:rPr lang="en-GB" sz="1200"/>
              <a:t>: Gain insights into industry trends, hiring patterns, and potential career paths.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357675" y="2017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090575" y="20173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Employers:</a:t>
            </a:r>
            <a:r>
              <a:rPr lang="en-GB" sz="1200"/>
              <a:t> Understand talent availability, identify emerging skills in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demand, and make informed workforce decisions.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357675" y="29322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1090575" y="29322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Policymakers</a:t>
            </a:r>
            <a:r>
              <a:rPr lang="en-GB" sz="1200"/>
              <a:t>: Analyze economic factors influencing employment,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develop targeted interventions, and monitor the impact of policies.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393500" y="36935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1083300" y="36935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General public:</a:t>
            </a:r>
            <a:r>
              <a:rPr lang="en-GB" sz="1200"/>
              <a:t> Gain a deeper understanding of Singapore's evolving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 employment landscape and its impact on their lives.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442889_edtied2.jpg" id="249" name="Google Shape;249;p19"/>
          <p:cNvPicPr preferRelativeResize="0"/>
          <p:nvPr/>
        </p:nvPicPr>
        <p:blipFill rotWithShape="1">
          <a:blip r:embed="rId3">
            <a:alphaModFix/>
          </a:blip>
          <a:srcRect b="15476" l="23925" r="30743" t="16463"/>
          <a:stretch/>
        </p:blipFill>
        <p:spPr>
          <a:xfrm rot="5400000">
            <a:off x="6394586" y="1668785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50" name="Google Shape;250;p19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6360071" y="1668782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267026.jpg" id="251" name="Google Shape;251;p19"/>
          <p:cNvPicPr preferRelativeResize="0"/>
          <p:nvPr/>
        </p:nvPicPr>
        <p:blipFill rotWithShape="1">
          <a:blip r:embed="rId5">
            <a:alphaModFix/>
          </a:blip>
          <a:srcRect b="-6208" l="39740" r="17180" t="41470"/>
          <a:stretch/>
        </p:blipFill>
        <p:spPr>
          <a:xfrm rot="-5400000">
            <a:off x="6063797" y="2633555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DataSets</a:t>
            </a:r>
            <a:endParaRPr/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Broadly divided into:</a:t>
            </a:r>
            <a:endParaRPr b="1" sz="14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➢"/>
            </a:pPr>
            <a:r>
              <a:rPr lang="en-GB">
                <a:solidFill>
                  <a:schemeClr val="lt1"/>
                </a:solidFill>
              </a:rPr>
              <a:t>Employment datasets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➢"/>
            </a:pPr>
            <a:r>
              <a:rPr lang="en-GB">
                <a:solidFill>
                  <a:schemeClr val="lt1"/>
                </a:solidFill>
              </a:rPr>
              <a:t>Unemployment datasets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➢"/>
            </a:pPr>
            <a:r>
              <a:rPr lang="en-GB">
                <a:solidFill>
                  <a:schemeClr val="lt1"/>
                </a:solidFill>
              </a:rPr>
              <a:t>Labour Turnover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➢"/>
            </a:pPr>
            <a:r>
              <a:rPr lang="en-GB">
                <a:solidFill>
                  <a:schemeClr val="lt1"/>
                </a:solidFill>
              </a:rPr>
              <a:t>Retrenchment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idx="4294967295" type="subTitle"/>
          </p:nvPr>
        </p:nvSpPr>
        <p:spPr>
          <a:xfrm>
            <a:off x="1297500" y="246850"/>
            <a:ext cx="3511200" cy="5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Employment &amp; Unemployment</a:t>
            </a:r>
            <a:endParaRPr sz="1000"/>
          </a:p>
        </p:txBody>
      </p:sp>
      <p:sp>
        <p:nvSpPr>
          <p:cNvPr id="263" name="Google Shape;263;p21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Examination</a:t>
            </a:r>
            <a:endParaRPr/>
          </a:p>
        </p:txBody>
      </p:sp>
      <p:sp>
        <p:nvSpPr>
          <p:cNvPr id="264" name="Google Shape;264;p21"/>
          <p:cNvSpPr txBox="1"/>
          <p:nvPr>
            <p:ph idx="1" type="body"/>
          </p:nvPr>
        </p:nvSpPr>
        <p:spPr>
          <a:xfrm>
            <a:off x="1297500" y="1567550"/>
            <a:ext cx="5609700" cy="31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Source: MOM</a:t>
            </a:r>
            <a:endParaRPr b="1"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Format ( Files)</a:t>
            </a:r>
            <a:r>
              <a:rPr lang="en-GB" sz="1100"/>
              <a:t> - CSV 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Original Number Of Files</a:t>
            </a:r>
            <a:r>
              <a:rPr lang="en-GB" sz="1100"/>
              <a:t> - Comprised of Total - 27 files ( Admin - 3  , Labour Force -  25  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Original Combined File Size</a:t>
            </a:r>
            <a:r>
              <a:rPr lang="en-GB" sz="1100"/>
              <a:t> - 734 KB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Data Cleaning and Preprocessing Steps: </a:t>
            </a:r>
            <a:endParaRPr b="1"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Converted the 'year', ‘employment_change’, ‘employed’, ‘retrenched’  column to integer type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Replaced 'paper products and publishing^' with 'paper products and printing' in the 'industry 3' column of the annual dataset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Clean columns industry 1, industry 2 and industry 3 by removing leading and trailing spaces, additional spaces, non alphanumeric characters and converting to lower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Convert non-numeric values in the 'employment_change' column to NaN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To maintain consistency - replaced with _ for nominal  columns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Check for non numeric values in the employed columns.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/>
          <p:nvPr>
            <p:ph idx="4294967295" type="subTitle"/>
          </p:nvPr>
        </p:nvSpPr>
        <p:spPr>
          <a:xfrm>
            <a:off x="1297500" y="246850"/>
            <a:ext cx="35112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Employment &amp; Unemployment</a:t>
            </a:r>
            <a:endParaRPr sz="1000"/>
          </a:p>
        </p:txBody>
      </p:sp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Transformation </a:t>
            </a:r>
            <a:endParaRPr/>
          </a:p>
        </p:txBody>
      </p:sp>
      <p:sp>
        <p:nvSpPr>
          <p:cNvPr id="271" name="Google Shape;271;p22"/>
          <p:cNvSpPr txBox="1"/>
          <p:nvPr>
            <p:ph idx="1" type="body"/>
          </p:nvPr>
        </p:nvSpPr>
        <p:spPr>
          <a:xfrm>
            <a:off x="1301950" y="1260825"/>
            <a:ext cx="5609700" cy="30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Data Transformation:</a:t>
            </a:r>
            <a:endParaRPr b="1"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Performed Union of datasets.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Merged datasets from different years, encompassing broader and more granular occupational categories.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Processed and cleaned numerous datasets to ensure data quality and consistency, resulting in a substantial number of refined datasets ready for analysis.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Number Of Files After Preprocessing: </a:t>
            </a:r>
            <a:r>
              <a:rPr lang="en-GB" sz="1100"/>
              <a:t>17 Files including Admin and Labour Force Data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Preprocessed Combined File Size</a:t>
            </a:r>
            <a:r>
              <a:rPr lang="en-GB" sz="1100"/>
              <a:t> - 675 KB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idx="4294967295" type="subTitle"/>
          </p:nvPr>
        </p:nvSpPr>
        <p:spPr>
          <a:xfrm>
            <a:off x="1297500" y="246850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Employment</a:t>
            </a:r>
            <a:endParaRPr sz="1000"/>
          </a:p>
        </p:txBody>
      </p:sp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Queries </a:t>
            </a:r>
            <a:endParaRPr/>
          </a:p>
        </p:txBody>
      </p:sp>
      <p:sp>
        <p:nvSpPr>
          <p:cNvPr id="278" name="Google Shape;278;p23"/>
          <p:cNvSpPr txBox="1"/>
          <p:nvPr>
            <p:ph idx="1" type="body"/>
          </p:nvPr>
        </p:nvSpPr>
        <p:spPr>
          <a:xfrm>
            <a:off x="1301950" y="1260825"/>
            <a:ext cx="5609700" cy="37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What are the primary indicators shaping Singapore's employment landscape?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What is the labour force status for the year 2023?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does the employment status in Singapore look for the year 2023?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What is the historical trend in the number of employed individuals in Singapore?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has the employment rate changed over the years for males and females aged 25 to 64 in Singapore?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has the distribution of employment rates evolved over the years for professionals and non-professionals in Singapore?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Draw a comparison on the percentage of residents employed based on qualifications in Singapore in the years 2010 and 2023.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Compare the percentage distribution of employed residents across occupations in Singapore in the years 2001 and 2023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has employment change evolved over the years in manufacturing, construction, and service-based industries in Singapore?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4"/>
          <p:cNvSpPr txBox="1"/>
          <p:nvPr>
            <p:ph idx="4294967295" type="subTitle"/>
          </p:nvPr>
        </p:nvSpPr>
        <p:spPr>
          <a:xfrm>
            <a:off x="1297500" y="246850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Unemployment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84" name="Google Shape;284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Queries</a:t>
            </a:r>
            <a:endParaRPr/>
          </a:p>
        </p:txBody>
      </p:sp>
      <p:sp>
        <p:nvSpPr>
          <p:cNvPr id="285" name="Google Shape;285;p24"/>
          <p:cNvSpPr txBox="1"/>
          <p:nvPr>
            <p:ph idx="1" type="body"/>
          </p:nvPr>
        </p:nvSpPr>
        <p:spPr>
          <a:xfrm>
            <a:off x="940525" y="1480125"/>
            <a:ext cx="5609700" cy="26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has the trend in unemployment rates evolved over time in Singapore?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has the unemployment rate changed over the years for males and females in Singapore?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How has the distribution of unemployment rates evolved over the years for professionals and non-professionals in Singapore?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Draw a comparison on the percentage of unemployed residents based on qualification in the years 2010 and 2023?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Compare the percentage distribution of unemployed residents across occupations in Singapore in the years 2001 and 2023.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What impact do recession periods have on different sectors of industries in Singapore?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5"/>
          <p:cNvSpPr txBox="1"/>
          <p:nvPr>
            <p:ph idx="4294967295" type="subTitle"/>
          </p:nvPr>
        </p:nvSpPr>
        <p:spPr>
          <a:xfrm>
            <a:off x="1297500" y="246850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/>
              <a:t>Retrenchment and Labour Turnover</a:t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91" name="Google Shape;291;p25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Examination</a:t>
            </a:r>
            <a:endParaRPr/>
          </a:p>
        </p:txBody>
      </p:sp>
      <p:sp>
        <p:nvSpPr>
          <p:cNvPr id="292" name="Google Shape;292;p25"/>
          <p:cNvSpPr txBox="1"/>
          <p:nvPr>
            <p:ph idx="1" type="body"/>
          </p:nvPr>
        </p:nvSpPr>
        <p:spPr>
          <a:xfrm>
            <a:off x="1297500" y="1567550"/>
            <a:ext cx="5609700" cy="31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Source: MOM</a:t>
            </a:r>
            <a:endParaRPr b="1"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Format ( Files)</a:t>
            </a:r>
            <a:r>
              <a:rPr lang="en-GB" sz="1100"/>
              <a:t> - CSV 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Original Number Of Files</a:t>
            </a:r>
            <a:r>
              <a:rPr lang="en-GB" sz="1100"/>
              <a:t> - Comprised of Total - 27 files ( Admin - 3  , Labour Force -  25  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Original Combined File Size</a:t>
            </a:r>
            <a:r>
              <a:rPr lang="en-GB" sz="1100"/>
              <a:t> - 734 KB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1100"/>
              <a:t>Data Cleaning and Preprocessing Steps: </a:t>
            </a:r>
            <a:endParaRPr b="1"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Converted the 'year', ‘employment_change’, ‘employed’, ‘retrenched’  column to integer type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Replaced 'paper products and publishing^' with 'paper products and printing' in the 'industry 3' column of the annual dataset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Clean columns industry 1, industry 2 and industry 3 by removing leading and trailing spaces, additional spaces, non alphanumeric characters and converting to lower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Convert non-numeric values in the 'employment_change' column to NaN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To maintain consistency - replaced with _ for nominal  columns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Check for non numeric values in the employed columns.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